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7" r:id="rId4"/>
    <p:sldId id="258" r:id="rId5"/>
    <p:sldId id="267" r:id="rId6"/>
    <p:sldId id="260" r:id="rId7"/>
    <p:sldId id="266" r:id="rId8"/>
    <p:sldId id="264" r:id="rId9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86E"/>
    <a:srgbClr val="9AE579"/>
    <a:srgbClr val="F79F9F"/>
    <a:srgbClr val="F9C2B9"/>
    <a:srgbClr val="FE9494"/>
    <a:srgbClr val="FDAE95"/>
    <a:srgbClr val="BBF999"/>
    <a:srgbClr val="E9E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 snapToObjects="1">
      <p:cViewPr varScale="1">
        <p:scale>
          <a:sx n="123" d="100"/>
          <a:sy n="123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4" d="100"/>
          <a:sy n="84" d="100"/>
        </p:scale>
        <p:origin x="-3084" y="-72"/>
      </p:cViewPr>
      <p:guideLst>
        <p:guide orient="horz" pos="2880"/>
        <p:guide pos="2160"/>
      </p:guideLst>
    </p:cSldViewPr>
  </p:notesViewPr>
  <p:gridSpacing cx="119895" cy="119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574A887-5621-4C0D-B195-433EF45FBE6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28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553EE4-8A8D-4BBB-AAA0-AEBEB13DBE3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3248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E421CFC-A9E3-49E4-BCDC-839E09AB6DB4}" type="slidenum">
              <a:rPr lang="de-AT" altLang="de-DE" smtClean="0"/>
              <a:pPr eaLnBrk="1" hangingPunct="1">
                <a:defRPr/>
              </a:pPr>
              <a:t>1</a:t>
            </a:fld>
            <a:endParaRPr lang="de-AT" altLang="de-DE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97CAC8A-3953-46DD-98E7-BFD70DCF0370}" type="slidenum">
              <a:rPr lang="de-AT" altLang="de-DE" smtClean="0"/>
              <a:pPr eaLnBrk="1" hangingPunct="1">
                <a:defRPr/>
              </a:pPr>
              <a:t>2</a:t>
            </a:fld>
            <a:endParaRPr lang="de-AT" altLang="de-D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FCBC64B-B2F6-46A3-9F5E-CF9D15BE7F8E}" type="slidenum">
              <a:rPr lang="de-AT" altLang="de-DE" smtClean="0"/>
              <a:pPr eaLnBrk="1" hangingPunct="1">
                <a:defRPr/>
              </a:pPr>
              <a:t>3</a:t>
            </a:fld>
            <a:endParaRPr lang="de-AT" altLang="de-DE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D4D6B14-B287-419E-B9D3-CA8DD003D8F7}" type="slidenum">
              <a:rPr lang="de-AT" altLang="de-DE" smtClean="0"/>
              <a:pPr eaLnBrk="1" hangingPunct="1">
                <a:defRPr/>
              </a:pPr>
              <a:t>4</a:t>
            </a:fld>
            <a:endParaRPr lang="de-AT" altLang="de-DE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0BE5A6E-6A93-4A12-808C-419DFCDDFF2C}" type="slidenum">
              <a:rPr lang="de-AT" altLang="de-DE" smtClean="0"/>
              <a:pPr eaLnBrk="1" hangingPunct="1">
                <a:defRPr/>
              </a:pPr>
              <a:t>5</a:t>
            </a:fld>
            <a:endParaRPr lang="de-AT" altLang="de-DE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7A52537-04FB-4817-A43B-3E885A148DB1}" type="slidenum">
              <a:rPr lang="de-AT" altLang="de-DE" smtClean="0"/>
              <a:pPr eaLnBrk="1" hangingPunct="1">
                <a:defRPr/>
              </a:pPr>
              <a:t>6</a:t>
            </a:fld>
            <a:endParaRPr lang="de-AT" alt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8DA8CE7-4825-4CCA-9A93-3A6B7D950918}" type="slidenum">
              <a:rPr lang="de-AT" altLang="de-DE" smtClean="0"/>
              <a:pPr eaLnBrk="1" hangingPunct="1">
                <a:defRPr/>
              </a:pPr>
              <a:t>7</a:t>
            </a:fld>
            <a:endParaRPr lang="de-AT" altLang="de-D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CDC8C3D-32F9-4AF2-9252-273D903DE3C5}" type="slidenum">
              <a:rPr lang="de-AT" altLang="de-DE" smtClean="0"/>
              <a:pPr eaLnBrk="1" hangingPunct="1">
                <a:defRPr/>
              </a:pPr>
              <a:t>8</a:t>
            </a:fld>
            <a:endParaRPr lang="de-AT" altLang="de-DE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de-AT" altLang="en-US" noProof="0"/>
              <a:t>Titelmasterformat durch Klicken bearbeiten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e-AT" altLang="en-US" noProof="0"/>
              <a:t>Formatvorlage des Untertitelmasters durch Klicken bearbeiten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2F014-A8A1-40F1-91C2-C3AD2E8F3075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72358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798D1-3EF5-4E7D-BCFF-BB5503F0E414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7832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38DD-F326-4DB8-85A5-3A9ED29429F9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23736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38FF6-2E7A-467D-896D-A0808B76F49D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8803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6212-A985-4952-ABA7-0BF4FE47DA04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7950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70075"/>
            <a:ext cx="4038600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0268F-F0BB-41EF-8265-3D01C7D85E83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54470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6D20-AF95-44AB-A667-D030CE28A8B9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9945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B1EE6-62CE-4C7F-A42D-9541080467C9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38214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66532-849F-4DB9-8846-AD1791CA8BBA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5325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8250-E0E6-4D2B-91FA-BE0B44A60228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90744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7AD8B-72BE-4EE5-9899-5EBA89DF10B8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71240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807325" y="182563"/>
            <a:ext cx="0" cy="1687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232650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70075"/>
            <a:ext cx="8229600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55D285E-17F6-4C68-A5D3-402921EF4024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7924800" y="27305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1033" name="Line 40"/>
          <p:cNvSpPr>
            <a:spLocks noChangeShapeType="1"/>
          </p:cNvSpPr>
          <p:nvPr userDrawn="1"/>
        </p:nvSpPr>
        <p:spPr bwMode="auto">
          <a:xfrm>
            <a:off x="457200" y="1701800"/>
            <a:ext cx="825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Char char="-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slide" Target="slide6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Aufnahmsverfahren%202007/Infos/Sie%20erhalten%20bis%20Ende%20M&#228;rz%20eine%20Nachricht%20der%20Erstwunschschule.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11150"/>
            <a:ext cx="6781800" cy="2278063"/>
          </a:xfrm>
        </p:spPr>
        <p:txBody>
          <a:bodyPr/>
          <a:lstStyle/>
          <a:p>
            <a:pPr eaLnBrk="1" hangingPunct="1"/>
            <a:r>
              <a:rPr lang="de-DE" altLang="de-DE" sz="3200" dirty="0"/>
              <a:t>Aufnahme an</a:t>
            </a:r>
            <a:br>
              <a:rPr lang="de-DE" altLang="de-DE" sz="3200" dirty="0"/>
            </a:br>
            <a:r>
              <a:rPr lang="de-DE" altLang="de-DE" sz="3200" dirty="0"/>
              <a:t>weiterführenden Schulen</a:t>
            </a:r>
            <a:br>
              <a:rPr lang="de-DE" altLang="de-DE" sz="3200" dirty="0"/>
            </a:br>
            <a:r>
              <a:rPr lang="de-DE" altLang="de-DE" sz="3200" dirty="0"/>
              <a:t>im Schuljahr </a:t>
            </a:r>
            <a:r>
              <a:rPr lang="de-DE" altLang="de-DE" sz="3200" dirty="0" smtClean="0"/>
              <a:t>2025/26</a:t>
            </a:r>
            <a:endParaRPr lang="de-AT" altLang="de-DE" sz="3200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5288" y="3148013"/>
            <a:ext cx="669448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 dirty="0"/>
              <a:t>Nach der 4. Klasse</a:t>
            </a:r>
            <a:br>
              <a:rPr lang="de-DE" altLang="de-DE" sz="2400" b="1" dirty="0"/>
            </a:br>
            <a:r>
              <a:rPr lang="de-DE" altLang="de-DE" sz="2400" b="1" dirty="0"/>
              <a:t>der Mittelschule</a:t>
            </a:r>
          </a:p>
        </p:txBody>
      </p:sp>
      <p:sp>
        <p:nvSpPr>
          <p:cNvPr id="307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7450138" y="6186488"/>
            <a:ext cx="1319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200" dirty="0" smtClean="0"/>
              <a:t>01.10.2024</a:t>
            </a:r>
            <a:endParaRPr lang="de-DE" altLang="de-DE" sz="1200" dirty="0"/>
          </a:p>
        </p:txBody>
      </p:sp>
    </p:spTree>
  </p:cSld>
  <p:clrMapOvr>
    <a:masterClrMapping/>
  </p:clrMapOvr>
  <p:transition spd="med" advTm="3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Die richtige Entscheidung</a:t>
            </a:r>
            <a:br>
              <a:rPr lang="de-DE" altLang="de-DE" sz="3200"/>
            </a:br>
            <a:r>
              <a:rPr lang="de-DE" altLang="de-DE" sz="3200"/>
              <a:t>für Ihren Sohn/Ihre Tochter</a:t>
            </a:r>
            <a:endParaRPr lang="de-AT" altLang="de-DE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4140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400" dirty="0"/>
              <a:t>Bedenken Sie bei Ihrer Entscheidung</a:t>
            </a:r>
            <a:br>
              <a:rPr lang="de-DE" sz="2400" dirty="0"/>
            </a:br>
            <a:r>
              <a:rPr lang="de-DE" sz="2400" dirty="0"/>
              <a:t>zur Schullaufbahn Ihres Sohnes/Ihrer Tochter: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Welche Interessen hat mein Sohn/meine Tochter?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Was ist machbar für meinen Sohn/meine Tochter?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In welcher Schule kann mein Sohn/meine Tochter realistisch Aufnahme finden?</a:t>
            </a:r>
            <a:br>
              <a:rPr lang="de-DE" sz="2400" dirty="0"/>
            </a:br>
            <a:r>
              <a:rPr lang="de-DE" sz="2400" dirty="0"/>
              <a:t>Dazu: Chancenrechner auf </a:t>
            </a:r>
            <a:r>
              <a:rPr lang="de-DE" sz="2400" dirty="0">
                <a:hlinkClick r:id="rId3"/>
              </a:rPr>
              <a:t>www.schulanmeldung.at</a:t>
            </a:r>
            <a:endParaRPr lang="de-DE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Erkundigen Sie sich vor den Weihnachtsferien über allfällige Eignungsprüfungen: </a:t>
            </a:r>
            <a:r>
              <a:rPr lang="de-DE" sz="2400" dirty="0" err="1"/>
              <a:t>BAfEP</a:t>
            </a:r>
            <a:r>
              <a:rPr lang="de-DE" sz="2400" dirty="0"/>
              <a:t>, Sportgymnasium, ORG mit bildnerischem Gestalten, Musikgymnasium u.a.</a:t>
            </a:r>
            <a:br>
              <a:rPr lang="de-DE" sz="2400" dirty="0"/>
            </a:br>
            <a:r>
              <a:rPr lang="de-DE" sz="2400" dirty="0"/>
              <a:t>Näheres auf </a:t>
            </a:r>
            <a:r>
              <a:rPr lang="de-DE" sz="2400" dirty="0">
                <a:hlinkClick r:id="rId3"/>
              </a:rPr>
              <a:t>www.schulanmeldung.at</a:t>
            </a:r>
            <a:r>
              <a:rPr lang="de-DE" sz="2400" dirty="0"/>
              <a:t>. </a:t>
            </a:r>
            <a:endParaRPr lang="de-AT" sz="2400" dirty="0"/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Welche Ausbildungswege stehen nach der 8. Schulstufe offen?</a:t>
            </a:r>
            <a:endParaRPr lang="de-AT" altLang="de-DE" sz="3200"/>
          </a:p>
        </p:txBody>
      </p:sp>
      <p:sp>
        <p:nvSpPr>
          <p:cNvPr id="17455" name="Rectangle 47">
            <a:hlinkClick r:id="rId3" action="ppaction://hlinksldjump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649788" y="1870075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DE" altLang="de-DE" sz="2400" b="1"/>
              <a:t>B</a:t>
            </a:r>
            <a:r>
              <a:rPr lang="de-DE" altLang="de-DE" sz="1800"/>
              <a:t>erufsbildende </a:t>
            </a:r>
            <a:r>
              <a:rPr lang="de-DE" altLang="de-DE" sz="2400" b="1"/>
              <a:t>M</a:t>
            </a:r>
            <a:r>
              <a:rPr lang="de-DE" altLang="de-DE" sz="1800"/>
              <a:t>ittlere  </a:t>
            </a:r>
            <a:r>
              <a:rPr lang="de-DE" altLang="de-DE" sz="2400" b="1"/>
              <a:t>S</a:t>
            </a:r>
            <a:r>
              <a:rPr lang="de-DE" altLang="de-DE" sz="1800"/>
              <a:t>chule</a:t>
            </a:r>
            <a:br>
              <a:rPr lang="de-DE" altLang="de-DE" sz="1800"/>
            </a:br>
            <a:r>
              <a:rPr lang="de-DE" altLang="de-DE" sz="2400" b="1"/>
              <a:t>BMS</a:t>
            </a:r>
          </a:p>
        </p:txBody>
      </p:sp>
      <p:sp>
        <p:nvSpPr>
          <p:cNvPr id="17456" name="Rectangle 48">
            <a:hlinkClick r:id="" action="ppaction://hlinkshowjump?jump=nextslide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317500" y="1870075"/>
            <a:ext cx="4178300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b="1"/>
              <a:t>P</a:t>
            </a:r>
            <a:r>
              <a:rPr lang="de-DE" altLang="de-DE" sz="1800"/>
              <a:t>oly</a:t>
            </a:r>
            <a:r>
              <a:rPr lang="de-DE" altLang="de-DE" sz="1800" b="1"/>
              <a:t>t</a:t>
            </a:r>
            <a:r>
              <a:rPr lang="de-DE" altLang="de-DE" sz="1800"/>
              <a:t>echnische</a:t>
            </a:r>
            <a:r>
              <a:rPr lang="de-DE" altLang="de-DE" sz="1800">
                <a:solidFill>
                  <a:schemeClr val="accent2"/>
                </a:solidFill>
              </a:rPr>
              <a:t> </a:t>
            </a:r>
            <a:r>
              <a:rPr lang="de-DE" altLang="de-DE" sz="2400" b="1"/>
              <a:t>S</a:t>
            </a:r>
            <a:r>
              <a:rPr lang="de-DE" altLang="de-DE" sz="1800"/>
              <a:t>chule</a:t>
            </a:r>
            <a:br>
              <a:rPr lang="de-DE" altLang="de-DE" sz="1800"/>
            </a:br>
            <a:r>
              <a:rPr lang="de-DE" altLang="de-DE" sz="2400" b="1"/>
              <a:t>PTS</a:t>
            </a:r>
            <a:endParaRPr lang="de-AT" altLang="de-DE" sz="2400" b="1"/>
          </a:p>
        </p:txBody>
      </p:sp>
      <p:sp>
        <p:nvSpPr>
          <p:cNvPr id="17458" name="Text Box 50">
            <a:hlinkClick r:id="rId5" action="ppaction://hlinksldjump">
              <a:snd r:embed="rId4" name="click.wav"/>
            </a:hlinkClick>
          </p:cNvPr>
          <p:cNvSpPr txBox="1">
            <a:spLocks noChangeAspect="1" noChangeArrowheads="1"/>
          </p:cNvSpPr>
          <p:nvPr/>
        </p:nvSpPr>
        <p:spPr bwMode="auto">
          <a:xfrm>
            <a:off x="317500" y="4147443"/>
            <a:ext cx="4178300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400" b="1" dirty="0"/>
              <a:t> A</a:t>
            </a:r>
            <a:r>
              <a:rPr lang="de-DE" altLang="de-DE" sz="1800" dirty="0"/>
              <a:t>llgemein bildende </a:t>
            </a:r>
            <a:r>
              <a:rPr lang="de-DE" altLang="de-DE" sz="2400" b="1" dirty="0"/>
              <a:t>H</a:t>
            </a:r>
            <a:r>
              <a:rPr lang="de-DE" altLang="de-DE" sz="1800" dirty="0"/>
              <a:t>öhere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AHS</a:t>
            </a:r>
          </a:p>
        </p:txBody>
      </p:sp>
      <p:sp>
        <p:nvSpPr>
          <p:cNvPr id="17460" name="Rectangle 5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49788" y="4147443"/>
            <a:ext cx="4238625" cy="958850"/>
          </a:xfrm>
          <a:prstGeom prst="rec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47675" indent="-44767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sz="2400" b="1" dirty="0"/>
              <a:t>B</a:t>
            </a:r>
            <a:r>
              <a:rPr lang="de-DE" altLang="de-DE" sz="1800" dirty="0"/>
              <a:t>erufsbildende </a:t>
            </a:r>
            <a:r>
              <a:rPr lang="de-DE" altLang="de-DE" sz="2400" b="1" dirty="0"/>
              <a:t>H</a:t>
            </a:r>
            <a:r>
              <a:rPr lang="de-DE" altLang="de-DE" sz="1800" dirty="0"/>
              <a:t>öhere  </a:t>
            </a:r>
            <a:r>
              <a:rPr lang="de-DE" altLang="de-DE" sz="2400" b="1" dirty="0"/>
              <a:t>S</a:t>
            </a:r>
            <a:r>
              <a:rPr lang="de-DE" altLang="de-DE" sz="1800" dirty="0"/>
              <a:t>chule</a:t>
            </a:r>
            <a:br>
              <a:rPr lang="de-DE" altLang="de-DE" sz="1800" dirty="0"/>
            </a:br>
            <a:r>
              <a:rPr lang="de-DE" altLang="de-DE" sz="2400" b="1" dirty="0"/>
              <a:t>BHS</a:t>
            </a:r>
          </a:p>
        </p:txBody>
      </p:sp>
      <p:sp>
        <p:nvSpPr>
          <p:cNvPr id="17461" name="AutoShape 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4649788" y="2828925"/>
            <a:ext cx="42386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Handelsschule</a:t>
            </a:r>
            <a:br>
              <a:rPr lang="de-DE" altLang="de-DE" sz="1400" dirty="0"/>
            </a:br>
            <a:r>
              <a:rPr lang="de-DE" altLang="de-DE" sz="1400" dirty="0"/>
              <a:t>Wirtschaftliche Fachschule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GASCHT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 smtClean="0"/>
              <a:t>Fachschule für Pflege und Sozialbetreuung</a:t>
            </a:r>
            <a:endParaRPr lang="de-DE" altLang="de-DE" sz="1400" dirty="0"/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altLang="de-DE" sz="1400" dirty="0"/>
              <a:t>Technische Fachschule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317500" y="5114577"/>
            <a:ext cx="41783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de-DE" altLang="de-DE" sz="1400" dirty="0"/>
              <a:t>Gymnasium (G)</a:t>
            </a:r>
            <a:br>
              <a:rPr lang="de-DE" altLang="de-DE" sz="1400" dirty="0"/>
            </a:br>
            <a:r>
              <a:rPr lang="de-DE" altLang="de-DE" sz="1400" dirty="0"/>
              <a:t>Realgymnasium (RG)</a:t>
            </a:r>
            <a:br>
              <a:rPr lang="de-DE" altLang="de-DE" sz="1400" dirty="0"/>
            </a:br>
            <a:r>
              <a:rPr lang="de-DE" altLang="de-DE" sz="1400" dirty="0"/>
              <a:t>Oberstufenrealgymnasium (ORG)</a:t>
            </a:r>
            <a:br>
              <a:rPr lang="de-DE" altLang="de-DE" sz="1400" dirty="0"/>
            </a:br>
            <a:r>
              <a:rPr lang="de-DE" altLang="de-DE" sz="1400" dirty="0"/>
              <a:t>musisch</a:t>
            </a:r>
            <a:br>
              <a:rPr lang="de-DE" altLang="de-DE" sz="1400" dirty="0"/>
            </a:br>
            <a:r>
              <a:rPr lang="de-DE" altLang="de-DE" sz="1400" dirty="0"/>
              <a:t>bildnerisch</a:t>
            </a:r>
            <a:br>
              <a:rPr lang="de-DE" altLang="de-DE" sz="1400" dirty="0"/>
            </a:br>
            <a:r>
              <a:rPr lang="de-DE" altLang="de-DE" sz="1400" dirty="0"/>
              <a:t>naturwissenschaftlich</a:t>
            </a:r>
            <a:endParaRPr lang="de-DE" altLang="de-DE" sz="1800" dirty="0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4495800" y="5106293"/>
            <a:ext cx="45116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err="1"/>
              <a:t>Handelakademie</a:t>
            </a:r>
            <a:r>
              <a:rPr lang="de-DE" altLang="de-DE" sz="1400" dirty="0"/>
              <a:t> (HAK)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technische Lehranstalt (HTL)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wirtschaftliche Berufe (HLW)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/>
              <a:t>Höhere Lehranstalt für Tourismus (HLT) </a:t>
            </a:r>
            <a:endParaRPr lang="de-DE" altLang="de-DE" sz="1400" dirty="0" smtClean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Höhere Lehranstalt für Pflege und Sozialbetreuung</a:t>
            </a:r>
            <a:r>
              <a:rPr lang="de-DE" altLang="de-DE" sz="1400" dirty="0"/>
              <a:t/>
            </a:r>
            <a:br>
              <a:rPr lang="de-DE" altLang="de-DE" sz="1400" dirty="0"/>
            </a:br>
            <a:r>
              <a:rPr lang="de-DE" altLang="de-DE" sz="1400" dirty="0"/>
              <a:t>Bildungsanstalt für Kindergartenpädagogik (BAfEP)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5" grpId="0" animBg="1"/>
      <p:bldP spid="17456" grpId="0" animBg="1"/>
      <p:bldP spid="17458" grpId="0" animBg="1"/>
      <p:bldP spid="17460" grpId="0" animBg="1"/>
      <p:bldP spid="17461" grpId="0" animBg="1"/>
      <p:bldP spid="17463" grpId="0"/>
      <p:bldP spid="17464" grpId="0"/>
      <p:bldP spid="17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Anmeldung</a:t>
            </a:r>
            <a:endParaRPr lang="de-AT" altLang="de-DE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4435650"/>
          </a:xfrm>
        </p:spPr>
        <p:txBody>
          <a:bodyPr/>
          <a:lstStyle/>
          <a:p>
            <a:pPr eaLnBrk="1" hangingPunct="1"/>
            <a:r>
              <a:rPr lang="de-DE" altLang="de-DE" sz="2400" dirty="0"/>
              <a:t>Alle Schüler/innen, die eine weiterführende Schule</a:t>
            </a:r>
            <a:br>
              <a:rPr lang="de-DE" altLang="de-DE" sz="2400" dirty="0"/>
            </a:br>
            <a:r>
              <a:rPr lang="de-DE" altLang="de-DE" sz="2400" dirty="0"/>
              <a:t>(PTS, BMS, AHS, ORG, BHS) besuchen wollen,</a:t>
            </a:r>
            <a:br>
              <a:rPr lang="de-DE" altLang="de-DE" sz="2400" dirty="0"/>
            </a:br>
            <a:r>
              <a:rPr lang="de-DE" altLang="de-DE" sz="2400" dirty="0"/>
              <a:t>müssen sich anmelden.</a:t>
            </a:r>
          </a:p>
          <a:p>
            <a:pPr eaLnBrk="1" hangingPunct="1"/>
            <a:r>
              <a:rPr lang="de-DE" altLang="de-DE" sz="2400" dirty="0" smtClean="0"/>
              <a:t>Anmeldefrist ab </a:t>
            </a:r>
            <a:r>
              <a:rPr lang="de-DE" altLang="de-DE" sz="2400" b="1" dirty="0"/>
              <a:t>Montag, </a:t>
            </a:r>
            <a:r>
              <a:rPr lang="de-DE" altLang="de-DE" sz="2400" b="1" dirty="0" smtClean="0"/>
              <a:t>17. </a:t>
            </a:r>
            <a:r>
              <a:rPr lang="de-DE" altLang="de-DE" sz="2400" b="1" dirty="0"/>
              <a:t>Februar </a:t>
            </a:r>
            <a:r>
              <a:rPr lang="de-DE" altLang="de-DE" sz="2400" b="1" dirty="0" smtClean="0"/>
              <a:t>2025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(Beginn des 2. </a:t>
            </a:r>
            <a:r>
              <a:rPr lang="de-DE" altLang="de-DE" sz="2400" dirty="0" smtClean="0"/>
              <a:t>Semesters) bis </a:t>
            </a:r>
            <a:r>
              <a:rPr lang="de-DE" altLang="de-DE" sz="2400" b="1" dirty="0"/>
              <a:t>Freitag, </a:t>
            </a:r>
            <a:r>
              <a:rPr lang="de-DE" altLang="de-DE" sz="2400" b="1" dirty="0" smtClean="0"/>
              <a:t>28. </a:t>
            </a:r>
            <a:r>
              <a:rPr lang="de-DE" altLang="de-DE" sz="2400" b="1" dirty="0" smtClean="0"/>
              <a:t>Februar </a:t>
            </a:r>
            <a:r>
              <a:rPr lang="de-DE" altLang="de-DE" sz="2400" b="1" dirty="0" smtClean="0"/>
              <a:t>2025. </a:t>
            </a:r>
            <a:r>
              <a:rPr lang="de-DE" sz="2400" dirty="0" smtClean="0"/>
              <a:t>Wenn </a:t>
            </a:r>
            <a:r>
              <a:rPr lang="de-DE" sz="2400" dirty="0"/>
              <a:t>möglich, bitten wir Sie darum, die Erstwunschschule schon in den ersten Tagen aufzusuchen.</a:t>
            </a:r>
            <a:endParaRPr lang="de-DE" altLang="de-DE" sz="2400" dirty="0"/>
          </a:p>
          <a:p>
            <a:pPr eaLnBrk="1" hangingPunct="1"/>
            <a:r>
              <a:rPr lang="de-DE" altLang="de-DE" sz="2400" dirty="0"/>
              <a:t>Bringen Sie das Original der Schulnachricht mit.</a:t>
            </a:r>
          </a:p>
          <a:p>
            <a:pPr eaLnBrk="1" hangingPunct="1"/>
            <a:r>
              <a:rPr lang="de-DE" altLang="de-DE" sz="2400" dirty="0"/>
              <a:t>Geben Sie auf der Rückseite der Schulnachricht (Reihungsformular) Ihre Schulwünsche bekannt (Erstwunsch und Ersatzwünsche). </a:t>
            </a:r>
            <a:endParaRPr lang="de-AT" altLang="de-DE" sz="2400" dirty="0"/>
          </a:p>
        </p:txBody>
      </p:sp>
      <p:sp>
        <p:nvSpPr>
          <p:cNvPr id="194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1150"/>
            <a:ext cx="7112000" cy="1200150"/>
          </a:xfrm>
        </p:spPr>
        <p:txBody>
          <a:bodyPr/>
          <a:lstStyle/>
          <a:p>
            <a:pPr eaLnBrk="1" hangingPunct="1"/>
            <a:r>
              <a:rPr lang="de-DE" altLang="de-DE" sz="3200"/>
              <a:t>Wie werden Sie benachrichtigt?</a:t>
            </a:r>
            <a:endParaRPr lang="de-AT" altLang="de-DE" sz="32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3956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1900" dirty="0"/>
              <a:t>Anmeldung an der Polytechnischen Schule: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1800" dirty="0"/>
              <a:t>Die Anmeldung gilt als Schulplatzzuweisung.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1800" dirty="0"/>
              <a:t>Sie erhalten keine weitere Verständigung.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dirty="0"/>
              <a:t>Anmeldung an AHS, ORG, BMS und BHS: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1800" dirty="0"/>
              <a:t>Sie erhalten bis </a:t>
            </a:r>
            <a:r>
              <a:rPr lang="de-DE" altLang="de-DE" sz="1800" dirty="0" smtClean="0"/>
              <a:t>Mitte </a:t>
            </a:r>
            <a:r>
              <a:rPr lang="de-DE" altLang="de-DE" sz="1800" dirty="0"/>
              <a:t>März eine schriftliche Nachricht</a:t>
            </a:r>
            <a:br>
              <a:rPr lang="de-DE" altLang="de-DE" sz="1800" dirty="0"/>
            </a:br>
            <a:r>
              <a:rPr lang="de-DE" altLang="de-DE" sz="1800" dirty="0"/>
              <a:t>der </a:t>
            </a:r>
            <a:r>
              <a:rPr lang="de-DE" altLang="de-DE" sz="1800" dirty="0" smtClean="0"/>
              <a:t>Erstwunschschule bezüglich des Erstwunsches.</a:t>
            </a:r>
            <a:endParaRPr lang="de-DE" alt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altLang="de-DE" sz="1800" dirty="0"/>
              <a:t>Kann der Erstwunsch nicht erfüllt werden, werden die Ersatzwünsche in der gewünschten Reihenfolge behandelt.</a:t>
            </a:r>
            <a:br>
              <a:rPr lang="de-DE" altLang="de-DE" sz="1800" dirty="0"/>
            </a:br>
            <a:r>
              <a:rPr lang="de-DE" altLang="de-DE" sz="1800" dirty="0"/>
              <a:t>Die Angabe von sinnvoll gereihten Ersatzwünschen ist daher wichtig.</a:t>
            </a:r>
            <a:br>
              <a:rPr lang="de-DE" altLang="de-DE" sz="1800" dirty="0"/>
            </a:br>
            <a:r>
              <a:rPr lang="de-DE" altLang="de-DE" sz="1800" dirty="0" smtClean="0"/>
              <a:t>Sie </a:t>
            </a:r>
            <a:r>
              <a:rPr lang="de-DE" altLang="de-DE" sz="1800" dirty="0"/>
              <a:t>erhalten </a:t>
            </a:r>
            <a:r>
              <a:rPr lang="de-DE" altLang="de-DE" sz="1900" dirty="0"/>
              <a:t>von der aufnehmenden Schule </a:t>
            </a:r>
            <a:r>
              <a:rPr lang="de-DE" altLang="de-DE" sz="1800" dirty="0"/>
              <a:t>eine schriftliche Benachrichtigung bis </a:t>
            </a:r>
            <a:r>
              <a:rPr lang="de-DE" altLang="de-DE" sz="1800" dirty="0" smtClean="0"/>
              <a:t>Mitte April.</a:t>
            </a:r>
            <a:endParaRPr lang="de-DE" alt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altLang="de-DE" sz="1800" dirty="0"/>
              <a:t>Kann kein Wunsch erfüllt werden, informiert Sie </a:t>
            </a:r>
            <a:r>
              <a:rPr lang="de-DE" altLang="de-DE" sz="1800" dirty="0" smtClean="0"/>
              <a:t>die Bildungsdirektion.</a:t>
            </a:r>
            <a:endParaRPr lang="de-DE" altLang="de-DE" sz="1800" dirty="0"/>
          </a:p>
          <a:p>
            <a:pPr eaLnBrk="1" hangingPunct="1">
              <a:lnSpc>
                <a:spcPct val="80000"/>
              </a:lnSpc>
            </a:pPr>
            <a:r>
              <a:rPr lang="de-AT" altLang="de-DE" sz="1900" dirty="0"/>
              <a:t>Die vorläufige Schulplatzzuweisung ist verbindlich.</a:t>
            </a:r>
            <a:endParaRPr lang="de-DE" altLang="de-DE" sz="1900" dirty="0"/>
          </a:p>
        </p:txBody>
      </p:sp>
      <p:sp>
        <p:nvSpPr>
          <p:cNvPr id="5427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/>
      <p:bldP spid="54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1800"/>
            <a:ext cx="7351713" cy="958850"/>
          </a:xfrm>
        </p:spPr>
        <p:txBody>
          <a:bodyPr/>
          <a:lstStyle/>
          <a:p>
            <a:pPr eaLnBrk="1" hangingPunct="1"/>
            <a:r>
              <a:rPr lang="de-DE" altLang="de-DE" sz="2400" dirty="0"/>
              <a:t>Voraussetzungen für die Aufnahme von Schüler/innen der MS an höheren Schulen</a:t>
            </a:r>
            <a:endParaRPr lang="de-AT" altLang="de-DE" sz="2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431213" cy="3716338"/>
          </a:xfrm>
        </p:spPr>
        <p:txBody>
          <a:bodyPr/>
          <a:lstStyle/>
          <a:p>
            <a:pPr eaLnBrk="1" hangingPunct="1"/>
            <a:r>
              <a:rPr lang="de-DE" altLang="de-DE" sz="2500" dirty="0"/>
              <a:t>Positiver Abschluss der 8. Schulstufe,</a:t>
            </a:r>
            <a:br>
              <a:rPr lang="de-DE" altLang="de-DE" sz="2500" dirty="0"/>
            </a:br>
            <a:r>
              <a:rPr lang="de-AT" altLang="de-DE" sz="2500" dirty="0"/>
              <a:t>ausgenommen Geometrisches Zeichnen und</a:t>
            </a:r>
            <a:br>
              <a:rPr lang="de-AT" altLang="de-DE" sz="2500" dirty="0"/>
            </a:br>
            <a:r>
              <a:rPr lang="de-AT" altLang="de-DE" sz="2500" dirty="0"/>
              <a:t>Zweite Lebende Fremdsprache</a:t>
            </a:r>
            <a:endParaRPr lang="de-DE" altLang="de-DE" sz="2500" dirty="0"/>
          </a:p>
          <a:p>
            <a:pPr eaLnBrk="1" hangingPunct="1"/>
            <a:r>
              <a:rPr lang="de-DE" altLang="de-DE" sz="2500" dirty="0"/>
              <a:t>In Mathematik, Englisch und Deutsch positive Beurteilung nach Standard AHS oder eine Note nicht schlechter als Gut nach Standard</a:t>
            </a:r>
          </a:p>
          <a:p>
            <a:pPr eaLnBrk="1" hangingPunct="1"/>
            <a:r>
              <a:rPr lang="de-DE" altLang="de-DE" sz="2400" dirty="0"/>
              <a:t>Die Bewerber/innen werden nach den Noten der Schulnachricht gereiht.</a:t>
            </a:r>
          </a:p>
          <a:p>
            <a:pPr eaLnBrk="1" hangingPunct="1"/>
            <a:r>
              <a:rPr lang="de-DE" altLang="de-DE" sz="2400" dirty="0"/>
              <a:t>Chancenrechner siehe </a:t>
            </a:r>
            <a:r>
              <a:rPr lang="de-DE" altLang="de-DE" sz="2400" dirty="0">
                <a:hlinkClick r:id="rId3"/>
              </a:rPr>
              <a:t>www.schulanmeldung.at</a:t>
            </a:r>
            <a:endParaRPr lang="de-DE" altLang="de-DE" sz="2400" dirty="0"/>
          </a:p>
        </p:txBody>
      </p:sp>
      <p:sp>
        <p:nvSpPr>
          <p:cNvPr id="215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/>
      <p:bldP spid="215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3863"/>
            <a:ext cx="7543800" cy="966787"/>
          </a:xfrm>
        </p:spPr>
        <p:txBody>
          <a:bodyPr/>
          <a:lstStyle/>
          <a:p>
            <a:pPr eaLnBrk="1" hangingPunct="1"/>
            <a:r>
              <a:rPr lang="de-AT" altLang="de-DE" sz="2400" dirty="0"/>
              <a:t>Voraussetzungen für die Aufnahme von Schüler/innen der MS an m</a:t>
            </a:r>
            <a:r>
              <a:rPr lang="de-DE" altLang="de-DE" sz="2400" dirty="0" err="1"/>
              <a:t>ittleren</a:t>
            </a:r>
            <a:r>
              <a:rPr lang="de-DE" altLang="de-DE" sz="2400" dirty="0"/>
              <a:t> Schulen</a:t>
            </a:r>
            <a:endParaRPr lang="de-AT" altLang="de-DE" sz="2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751013"/>
            <a:ext cx="8229600" cy="4259262"/>
          </a:xfrm>
        </p:spPr>
        <p:txBody>
          <a:bodyPr/>
          <a:lstStyle/>
          <a:p>
            <a:pPr eaLnBrk="1" hangingPunct="1"/>
            <a:r>
              <a:rPr lang="de-AT" altLang="de-DE" sz="2000" dirty="0"/>
              <a:t>Mindestens 3-jährige mittlere Schulen:</a:t>
            </a:r>
          </a:p>
          <a:p>
            <a:pPr marL="717550" lvl="1" indent="-373063" eaLnBrk="1" hangingPunct="1">
              <a:buFontTx/>
              <a:buNone/>
            </a:pPr>
            <a:r>
              <a:rPr lang="de-AT" altLang="de-DE" sz="1800" dirty="0"/>
              <a:t>	Positiver Abschluss der 4. Klasse,</a:t>
            </a:r>
          </a:p>
          <a:p>
            <a:pPr marL="717550" lvl="1" indent="-373063" eaLnBrk="1" hangingPunct="1">
              <a:buFontTx/>
              <a:buNone/>
            </a:pPr>
            <a:r>
              <a:rPr lang="de-AT" altLang="de-DE" sz="1800" dirty="0"/>
              <a:t>	ausgenommen Geometrisches Zeichnen</a:t>
            </a:r>
            <a:br>
              <a:rPr lang="de-AT" altLang="de-DE" sz="1800" dirty="0"/>
            </a:br>
            <a:r>
              <a:rPr lang="de-AT" altLang="de-DE" sz="1800" dirty="0"/>
              <a:t>und Zweite lebende Fremdsprache</a:t>
            </a:r>
            <a:br>
              <a:rPr lang="de-AT" altLang="de-DE" sz="1800" dirty="0"/>
            </a:br>
            <a:r>
              <a:rPr lang="de-AT" altLang="de-DE" sz="1800" dirty="0"/>
              <a:t>In D, E und M nicht schlechter beurteilt als Befriedigend</a:t>
            </a:r>
            <a:br>
              <a:rPr lang="de-AT" altLang="de-DE" sz="1800" dirty="0"/>
            </a:br>
            <a:r>
              <a:rPr lang="de-AT" altLang="de-DE" sz="1800" dirty="0"/>
              <a:t>nach der Beurteilung Standard</a:t>
            </a:r>
          </a:p>
          <a:p>
            <a:pPr marL="717550" lvl="1" indent="-373063" eaLnBrk="1" hangingPunct="1">
              <a:buFontTx/>
              <a:buNone/>
            </a:pPr>
            <a:r>
              <a:rPr lang="de-AT" altLang="de-DE" sz="2000" dirty="0"/>
              <a:t>Einjährige mittlere Schulen:</a:t>
            </a:r>
          </a:p>
          <a:p>
            <a:pPr marL="717550" lvl="1" indent="-373063" eaLnBrk="1" hangingPunct="1">
              <a:buFontTx/>
              <a:buNone/>
            </a:pPr>
            <a:r>
              <a:rPr lang="de-AT" altLang="de-DE" sz="1800" dirty="0"/>
              <a:t>	Positiver Abschluss der 4. Klasse,</a:t>
            </a:r>
            <a:br>
              <a:rPr lang="de-AT" altLang="de-DE" sz="1800" dirty="0"/>
            </a:br>
            <a:r>
              <a:rPr lang="de-AT" altLang="de-DE" sz="1800" dirty="0"/>
              <a:t>ausgenommen Geometrisches Zeichnen</a:t>
            </a:r>
            <a:br>
              <a:rPr lang="de-AT" altLang="de-DE" sz="1800" dirty="0"/>
            </a:br>
            <a:r>
              <a:rPr lang="de-AT" altLang="de-DE" sz="1800" dirty="0"/>
              <a:t>und Zweite lebende Fremdsprache</a:t>
            </a:r>
          </a:p>
          <a:p>
            <a:pPr eaLnBrk="1" hangingPunct="1"/>
            <a:r>
              <a:rPr lang="de-DE" altLang="de-DE" sz="2000" dirty="0"/>
              <a:t>Die Bewerber/innen werden nach den Noten der Schulnachricht gereiht.</a:t>
            </a:r>
          </a:p>
          <a:p>
            <a:pPr eaLnBrk="1" hangingPunct="1"/>
            <a:r>
              <a:rPr lang="de-DE" altLang="de-DE" sz="2000" dirty="0"/>
              <a:t>Chancenrechner auf </a:t>
            </a:r>
            <a:r>
              <a:rPr lang="de-DE" altLang="de-DE" sz="2000" dirty="0">
                <a:hlinkClick r:id="rId3"/>
              </a:rPr>
              <a:t>www.schulanmeldung.at</a:t>
            </a:r>
            <a:endParaRPr lang="de-AT" altLang="de-DE" sz="2000" dirty="0"/>
          </a:p>
        </p:txBody>
      </p:sp>
      <p:sp>
        <p:nvSpPr>
          <p:cNvPr id="522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  <p:bldP spid="522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Wenn Sie Fragen haben	</a:t>
            </a:r>
            <a:endParaRPr lang="de-AT" altLang="de-DE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2109788"/>
            <a:ext cx="8229600" cy="37163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Wenden Sie sich bitte an die Direktion</a:t>
            </a:r>
            <a:br>
              <a:rPr lang="de-DE" altLang="de-DE" sz="2400" dirty="0"/>
            </a:br>
            <a:r>
              <a:rPr lang="de-DE" altLang="de-DE" sz="2400" dirty="0"/>
              <a:t>oder die Bildungsberater/innen ihrer Schule.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/>
              <a:t>Über die Zugangskriterien der mittleren und höheren Schulen informieren Sie die jeweiligen Schulen.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400" dirty="0"/>
              <a:t>Weitere Informationen finden Sie auf </a:t>
            </a:r>
            <a:r>
              <a:rPr lang="de-DE" altLang="de-DE" sz="2400" dirty="0">
                <a:hlinkClick r:id="rId3" action="ppaction://hlinkfile"/>
              </a:rPr>
              <a:t>www.schulanmeldung.at</a:t>
            </a:r>
            <a:r>
              <a:rPr lang="de-DE" altLang="de-DE" sz="2400" dirty="0"/>
              <a:t>.</a:t>
            </a:r>
            <a:endParaRPr lang="de-AT" altLang="de-DE" sz="2400" dirty="0"/>
          </a:p>
        </p:txBody>
      </p:sp>
      <p:sp>
        <p:nvSpPr>
          <p:cNvPr id="43014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255588" y="6130925"/>
            <a:ext cx="838200" cy="355600"/>
          </a:xfrm>
          <a:prstGeom prst="actionButtonBlank">
            <a:avLst/>
          </a:prstGeom>
          <a:solidFill>
            <a:srgbClr val="63D7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/>
              <a:t>Ende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4" grpId="0" animBg="1"/>
    </p:bldLst>
  </p:timing>
</p:sld>
</file>

<file path=ppt/theme/theme1.xml><?xml version="1.0" encoding="utf-8"?>
<a:theme xmlns:a="http://schemas.openxmlformats.org/drawingml/2006/main" name="Netzwerk">
  <a:themeElements>
    <a:clrScheme name="Netzwe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zwe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zwe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592</Words>
  <Application>Microsoft Office PowerPoint</Application>
  <PresentationFormat>Bildschirmpräsentation (4:3)</PresentationFormat>
  <Paragraphs>64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Wingdings</vt:lpstr>
      <vt:lpstr>Arial</vt:lpstr>
      <vt:lpstr>Netzwerk</vt:lpstr>
      <vt:lpstr>Aufnahme an weiterführenden Schulen im Schuljahr 2025/26</vt:lpstr>
      <vt:lpstr>Die richtige Entscheidung für Ihren Sohn/Ihre Tochter</vt:lpstr>
      <vt:lpstr>Welche Ausbildungswege stehen nach der 8. Schulstufe offen?</vt:lpstr>
      <vt:lpstr>Anmeldung</vt:lpstr>
      <vt:lpstr>Wie werden Sie benachrichtigt?</vt:lpstr>
      <vt:lpstr>Voraussetzungen für die Aufnahme von Schüler/innen der MS an höheren Schulen</vt:lpstr>
      <vt:lpstr>Voraussetzungen für die Aufnahme von Schüler/innen der MS an mittleren Schulen</vt:lpstr>
      <vt:lpstr>Wenn Sie Fragen haben </vt:lpstr>
    </vt:vector>
  </TitlesOfParts>
  <Company>Amt der Vlbg. LReg.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Aufnahme an weiterführenden Schulen   nach der 4. Klasse  Volksschule</dc:title>
  <dc:creator>Arno Wohlgenannt</dc:creator>
  <cp:lastModifiedBy>Braun Stephan</cp:lastModifiedBy>
  <cp:revision>93</cp:revision>
  <dcterms:created xsi:type="dcterms:W3CDTF">2006-10-02T05:39:47Z</dcterms:created>
  <dcterms:modified xsi:type="dcterms:W3CDTF">2024-10-01T11:10:39Z</dcterms:modified>
</cp:coreProperties>
</file>